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99FF"/>
    <a:srgbClr val="33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D3F72-FCE4-46F7-9C9D-603016A7B22E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98A9B-A1D6-4EF5-A0A8-4DDE2963007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7593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98A9B-A1D6-4EF5-A0A8-4DDE29630075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13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0C01-8524-49BF-BE60-DC7CBBC116AB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3AEE-4CAE-4F81-A757-88540F232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898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0C01-8524-49BF-BE60-DC7CBBC116AB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3AEE-4CAE-4F81-A757-88540F232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043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0C01-8524-49BF-BE60-DC7CBBC116AB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3AEE-4CAE-4F81-A757-88540F232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59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0C01-8524-49BF-BE60-DC7CBBC116AB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3AEE-4CAE-4F81-A757-88540F232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1461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0C01-8524-49BF-BE60-DC7CBBC116AB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3AEE-4CAE-4F81-A757-88540F232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12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0C01-8524-49BF-BE60-DC7CBBC116AB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3AEE-4CAE-4F81-A757-88540F232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0838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0C01-8524-49BF-BE60-DC7CBBC116AB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3AEE-4CAE-4F81-A757-88540F232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953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0C01-8524-49BF-BE60-DC7CBBC116AB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3AEE-4CAE-4F81-A757-88540F232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742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0C01-8524-49BF-BE60-DC7CBBC116AB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3AEE-4CAE-4F81-A757-88540F232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593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0C01-8524-49BF-BE60-DC7CBBC116AB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3AEE-4CAE-4F81-A757-88540F232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915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0C01-8524-49BF-BE60-DC7CBBC116AB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3AEE-4CAE-4F81-A757-88540F232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002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10C01-8524-49BF-BE60-DC7CBBC116AB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23AEE-4CAE-4F81-A757-88540F232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982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11.wdp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17769" y="218934"/>
            <a:ext cx="6918395" cy="6482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482858" y="0"/>
            <a:ext cx="5709142" cy="69195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82723" y="25121"/>
            <a:ext cx="10317192" cy="5570756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lvl="0" algn="ctr"/>
            <a:endParaRPr lang="uk-UA" sz="2400" b="1" dirty="0" smtClean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 algn="ctr"/>
            <a:r>
              <a:rPr lang="uk-UA" sz="24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Комунальний </a:t>
            </a:r>
            <a:r>
              <a:rPr lang="uk-UA" sz="24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заклад </a:t>
            </a:r>
            <a:endParaRPr lang="uk-UA" sz="2400" b="1" dirty="0" smtClean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 algn="ctr"/>
            <a:r>
              <a:rPr lang="uk-UA" sz="24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«</a:t>
            </a:r>
            <a:r>
              <a:rPr lang="uk-UA" sz="24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Дошкільний навчальний заклад № </a:t>
            </a:r>
            <a:r>
              <a:rPr lang="uk-UA" sz="24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26 Вінницької </a:t>
            </a:r>
            <a:r>
              <a:rPr lang="uk-UA" sz="24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міської ради</a:t>
            </a:r>
            <a:r>
              <a:rPr lang="uk-UA" sz="24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»</a:t>
            </a:r>
          </a:p>
          <a:p>
            <a:pPr lvl="0" algn="ctr"/>
            <a:endParaRPr lang="uk-UA" sz="24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 algn="ctr"/>
            <a:r>
              <a:rPr lang="uk-UA" sz="40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Онлайн майстер-клас  </a:t>
            </a:r>
          </a:p>
          <a:p>
            <a:pPr lvl="0" algn="ctr"/>
            <a:r>
              <a:rPr lang="uk-UA" sz="40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для вихователів ЗДО ВМТГ</a:t>
            </a:r>
          </a:p>
          <a:p>
            <a:pPr lvl="0" algn="ctr"/>
            <a:endParaRPr lang="uk-UA" sz="4000" b="1" dirty="0" smtClean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 algn="ctr"/>
            <a:endParaRPr lang="uk-UA" sz="40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 algn="ctr"/>
            <a:endParaRPr lang="uk-UA" sz="4000" b="1" dirty="0" smtClean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 algn="ctr"/>
            <a:r>
              <a:rPr lang="uk-UA" sz="6000" b="1" dirty="0" smtClean="0">
                <a:solidFill>
                  <a:srgbClr val="FF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Лялька-оберіг «</a:t>
            </a:r>
            <a:r>
              <a:rPr lang="uk-UA" sz="6000" b="1" dirty="0" err="1">
                <a:solidFill>
                  <a:srgbClr val="FF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З</a:t>
            </a:r>
            <a:r>
              <a:rPr lang="uk-UA" sz="6000" b="1" dirty="0" err="1" smtClean="0">
                <a:solidFill>
                  <a:srgbClr val="FF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ерновушка</a:t>
            </a:r>
            <a:r>
              <a:rPr lang="uk-UA" sz="6000" b="1" dirty="0" smtClean="0">
                <a:solidFill>
                  <a:srgbClr val="FF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2119" y="2687129"/>
            <a:ext cx="1698399" cy="204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791804" y="2998925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uk-UA" sz="20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Майстриня</a:t>
            </a:r>
          </a:p>
          <a:p>
            <a:pPr lvl="0" algn="ctr">
              <a:defRPr/>
            </a:pPr>
            <a:r>
              <a:rPr lang="ru-RU" sz="2000" b="1" dirty="0">
                <a:solidFill>
                  <a:srgbClr val="C75F06">
                    <a:lumMod val="50000"/>
                  </a:srgbClr>
                </a:solidFill>
                <a:latin typeface="Monotype Corsiva" panose="03010101010201010101" pitchFamily="66" charset="0"/>
              </a:rPr>
              <a:t>Людмила </a:t>
            </a:r>
            <a:r>
              <a:rPr lang="ru-RU" sz="2000" b="1" dirty="0" err="1">
                <a:solidFill>
                  <a:srgbClr val="C75F06">
                    <a:lumMod val="50000"/>
                  </a:srgbClr>
                </a:solidFill>
                <a:latin typeface="Monotype Corsiva" panose="03010101010201010101" pitchFamily="66" charset="0"/>
              </a:rPr>
              <a:t>Гладько</a:t>
            </a:r>
            <a:endParaRPr lang="ru-RU" sz="2000" b="1" dirty="0">
              <a:solidFill>
                <a:srgbClr val="C75F06">
                  <a:lumMod val="50000"/>
                </a:srgbClr>
              </a:solidFill>
              <a:latin typeface="Monotype Corsiva" panose="03010101010201010101" pitchFamily="66" charset="0"/>
            </a:endParaRPr>
          </a:p>
          <a:p>
            <a:pPr lvl="0" algn="ctr">
              <a:defRPr/>
            </a:pPr>
            <a:r>
              <a:rPr lang="ru-RU" sz="2000" b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вихователь</a:t>
            </a:r>
            <a:endParaRPr lang="ru-RU" sz="20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 algn="ctr">
              <a:defRPr/>
            </a:pPr>
            <a:r>
              <a:rPr lang="ru-RU" sz="20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КЗ «ДНЗ №26 </a:t>
            </a:r>
          </a:p>
          <a:p>
            <a:pPr lvl="0" algn="ctr">
              <a:defRPr/>
            </a:pPr>
            <a:r>
              <a:rPr lang="ru-RU" sz="20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ВМР»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153" y="1218360"/>
            <a:ext cx="220027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03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5891" y="216128"/>
            <a:ext cx="52402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latin typeface="Monotype Corsiva" panose="03010101010201010101" pitchFamily="66" charset="0"/>
              </a:rPr>
              <a:t>Лялька-оберіг «</a:t>
            </a:r>
            <a:r>
              <a:rPr lang="uk-UA" sz="4400" b="1" dirty="0" err="1" smtClean="0">
                <a:latin typeface="Monotype Corsiva" panose="03010101010201010101" pitchFamily="66" charset="0"/>
              </a:rPr>
              <a:t>Зерновушка</a:t>
            </a:r>
            <a:r>
              <a:rPr lang="uk-UA" sz="4400" b="1" smtClean="0">
                <a:latin typeface="Monotype Corsiva" panose="03010101010201010101" pitchFamily="66" charset="0"/>
              </a:rPr>
              <a:t>»</a:t>
            </a:r>
            <a:endParaRPr lang="uk-UA" sz="44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23" y="985569"/>
            <a:ext cx="3165231" cy="3528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3180" y="2085221"/>
            <a:ext cx="2184316" cy="2687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19" l="391" r="99609">
                        <a14:foregroundMark x1="80469" y1="50391" x2="80469" y2="5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635" y="5068732"/>
            <a:ext cx="1613421" cy="16134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8265" y="2160615"/>
            <a:ext cx="3127375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20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285850">
            <a:off x="1983179" y="3099461"/>
            <a:ext cx="65155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b="1" dirty="0" smtClean="0">
                <a:solidFill>
                  <a:srgbClr val="FF0000"/>
                </a:solidFill>
              </a:rPr>
              <a:t>ДЯКУЮ ЗА УВАГУ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2588" y="2337955"/>
            <a:ext cx="2761626" cy="414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296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36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9910" y1="83143" x2="9910" y2="83143"/>
                        <a14:backgroundMark x1="91441" y1="77143" x2="91441" y2="77143"/>
                        <a14:backgroundMark x1="94144" y1="88857" x2="94144" y2="88857"/>
                        <a14:backgroundMark x1="94144" y1="96571" x2="94144" y2="96571"/>
                        <a14:backgroundMark x1="5856" y1="3714" x2="5856" y2="3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816" y="1642490"/>
            <a:ext cx="3249491" cy="51230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24356" y="-1086275"/>
            <a:ext cx="3810000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6794" y="156419"/>
            <a:ext cx="6159058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latin typeface="Monotype Corsiva" panose="03010101010201010101" pitchFamily="66" charset="0"/>
              </a:rPr>
              <a:t>Для створення ляльки-</a:t>
            </a:r>
            <a:r>
              <a:rPr lang="uk-UA" sz="2800" b="1" dirty="0" err="1" smtClean="0">
                <a:latin typeface="Monotype Corsiva" panose="03010101010201010101" pitchFamily="66" charset="0"/>
              </a:rPr>
              <a:t>зерновушки</a:t>
            </a:r>
            <a:r>
              <a:rPr lang="uk-UA" sz="2800" b="1" dirty="0" smtClean="0"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uk-UA" sz="2800" b="1" dirty="0" smtClean="0">
                <a:latin typeface="Monotype Corsiva" panose="03010101010201010101" pitchFamily="66" charset="0"/>
              </a:rPr>
              <a:t>потрібно підготувати наступні матеріали:</a:t>
            </a:r>
          </a:p>
          <a:p>
            <a:endParaRPr lang="uk-UA" sz="2800" b="1" dirty="0">
              <a:latin typeface="Monotype Corsiva" panose="03010101010201010101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400" b="1" dirty="0" smtClean="0">
                <a:latin typeface="Monotype Corsiva" panose="03010101010201010101" pitchFamily="66" charset="0"/>
              </a:rPr>
              <a:t>6 клаптиків тканини круглої форми </a:t>
            </a:r>
          </a:p>
          <a:p>
            <a:r>
              <a:rPr lang="uk-UA" sz="2400" b="1" dirty="0" smtClean="0">
                <a:latin typeface="Monotype Corsiva" panose="03010101010201010101" pitchFamily="66" charset="0"/>
                <a:sym typeface="Symbol" panose="05050102010706020507" pitchFamily="18" charset="2"/>
              </a:rPr>
              <a:t></a:t>
            </a:r>
            <a:r>
              <a:rPr lang="uk-UA" sz="2400" b="1" dirty="0">
                <a:latin typeface="Monotype Corsiva" panose="03010101010201010101" pitchFamily="66" charset="0"/>
                <a:sym typeface="Symbol" panose="05050102010706020507" pitchFamily="18" charset="2"/>
              </a:rPr>
              <a:t>17см – 1шт</a:t>
            </a:r>
            <a:r>
              <a:rPr lang="uk-UA" sz="2400" b="1" dirty="0" smtClean="0">
                <a:latin typeface="Monotype Corsiva" panose="03010101010201010101" pitchFamily="66" charset="0"/>
                <a:sym typeface="Symbol" panose="05050102010706020507" pitchFamily="18" charset="2"/>
              </a:rPr>
              <a:t>.</a:t>
            </a:r>
          </a:p>
          <a:p>
            <a:r>
              <a:rPr lang="uk-UA" sz="2400" b="1" dirty="0" smtClean="0">
                <a:latin typeface="Monotype Corsiva" panose="03010101010201010101" pitchFamily="66" charset="0"/>
                <a:sym typeface="Symbol" panose="05050102010706020507" pitchFamily="18" charset="2"/>
              </a:rPr>
              <a:t>11см </a:t>
            </a:r>
            <a:r>
              <a:rPr lang="uk-UA" sz="2400" b="1" dirty="0">
                <a:latin typeface="Monotype Corsiva" panose="03010101010201010101" pitchFamily="66" charset="0"/>
                <a:sym typeface="Symbol" panose="05050102010706020507" pitchFamily="18" charset="2"/>
              </a:rPr>
              <a:t>– </a:t>
            </a:r>
            <a:r>
              <a:rPr lang="uk-UA" sz="2400" b="1" dirty="0" smtClean="0">
                <a:latin typeface="Monotype Corsiva" panose="03010101010201010101" pitchFamily="66" charset="0"/>
                <a:sym typeface="Symbol" panose="05050102010706020507" pitchFamily="18" charset="2"/>
              </a:rPr>
              <a:t>1шт</a:t>
            </a:r>
          </a:p>
          <a:p>
            <a:r>
              <a:rPr lang="uk-UA" sz="2400" b="1" dirty="0" smtClean="0">
                <a:latin typeface="Monotype Corsiva" panose="03010101010201010101" pitchFamily="66" charset="0"/>
                <a:sym typeface="Symbol" panose="05050102010706020507" pitchFamily="18" charset="2"/>
              </a:rPr>
              <a:t>15см </a:t>
            </a:r>
            <a:r>
              <a:rPr lang="uk-UA" sz="2400" b="1" dirty="0">
                <a:latin typeface="Monotype Corsiva" panose="03010101010201010101" pitchFamily="66" charset="0"/>
                <a:sym typeface="Symbol" panose="05050102010706020507" pitchFamily="18" charset="2"/>
              </a:rPr>
              <a:t>– 1шт</a:t>
            </a:r>
            <a:r>
              <a:rPr lang="uk-UA" sz="2400" b="1" dirty="0" smtClean="0">
                <a:latin typeface="Monotype Corsiva" panose="03010101010201010101" pitchFamily="66" charset="0"/>
                <a:sym typeface="Symbol" panose="05050102010706020507" pitchFamily="18" charset="2"/>
              </a:rPr>
              <a:t>. (білого кольору)</a:t>
            </a:r>
          </a:p>
          <a:p>
            <a:r>
              <a:rPr lang="uk-UA" sz="2400" b="1" dirty="0" smtClean="0">
                <a:latin typeface="Monotype Corsiva" panose="03010101010201010101" pitchFamily="66" charset="0"/>
                <a:sym typeface="Symbol" panose="05050102010706020507" pitchFamily="18" charset="2"/>
              </a:rPr>
              <a:t>10см </a:t>
            </a:r>
            <a:r>
              <a:rPr lang="uk-UA" sz="2400" b="1" dirty="0">
                <a:latin typeface="Monotype Corsiva" panose="03010101010201010101" pitchFamily="66" charset="0"/>
                <a:sym typeface="Symbol" panose="05050102010706020507" pitchFamily="18" charset="2"/>
              </a:rPr>
              <a:t>– 1шт</a:t>
            </a:r>
            <a:r>
              <a:rPr lang="uk-UA" sz="2400" b="1" dirty="0" smtClean="0">
                <a:latin typeface="Monotype Corsiva" panose="03010101010201010101" pitchFamily="66" charset="0"/>
                <a:sym typeface="Symbol" panose="05050102010706020507" pitchFamily="18" charset="2"/>
              </a:rPr>
              <a:t>.</a:t>
            </a:r>
            <a:r>
              <a:rPr lang="uk-UA" sz="2400" b="1" dirty="0">
                <a:latin typeface="Monotype Corsiva" panose="03010101010201010101" pitchFamily="66" charset="0"/>
                <a:sym typeface="Symbol" panose="05050102010706020507" pitchFamily="18" charset="2"/>
              </a:rPr>
              <a:t> (білого кольору</a:t>
            </a:r>
            <a:r>
              <a:rPr lang="uk-UA" sz="2400" b="1" dirty="0" smtClean="0">
                <a:latin typeface="Monotype Corsiva" panose="03010101010201010101" pitchFamily="66" charset="0"/>
                <a:sym typeface="Symbol" panose="05050102010706020507" pitchFamily="18" charset="2"/>
              </a:rPr>
              <a:t>)</a:t>
            </a:r>
            <a:endParaRPr lang="uk-UA" b="1" dirty="0" smtClean="0">
              <a:latin typeface="Monotype Corsiva" panose="03010101010201010101" pitchFamily="66" charset="0"/>
              <a:sym typeface="Symbol" panose="05050102010706020507" pitchFamily="18" charset="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b="1" dirty="0" smtClean="0">
                <a:latin typeface="Monotype Corsiva" panose="03010101010201010101" pitchFamily="66" charset="0"/>
              </a:rPr>
              <a:t>Нитки для в'язання (для волосся)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b="1" dirty="0" smtClean="0">
                <a:latin typeface="Monotype Corsiva" panose="03010101010201010101" pitchFamily="66" charset="0"/>
              </a:rPr>
              <a:t>Голка з ниткою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b="1" dirty="0" smtClean="0">
                <a:latin typeface="Monotype Corsiva" panose="03010101010201010101" pitchFamily="66" charset="0"/>
              </a:rPr>
              <a:t>Ножиці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b="1" dirty="0" smtClean="0">
                <a:latin typeface="Monotype Corsiva" panose="03010101010201010101" pitchFamily="66" charset="0"/>
              </a:rPr>
              <a:t>Термоклей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b="1" dirty="0" err="1" smtClean="0">
                <a:latin typeface="Monotype Corsiva" panose="03010101010201010101" pitchFamily="66" charset="0"/>
              </a:rPr>
              <a:t>Синтепон</a:t>
            </a:r>
            <a:endParaRPr lang="uk-UA" sz="2400" b="1" dirty="0" smtClean="0">
              <a:latin typeface="Monotype Corsiva" panose="03010101010201010101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b="1" dirty="0" smtClean="0">
                <a:latin typeface="Monotype Corsiva" panose="03010101010201010101" pitchFamily="66" charset="0"/>
              </a:rPr>
              <a:t>Зерно (крупа)</a:t>
            </a:r>
            <a:endParaRPr lang="uk-UA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7383" y="5721392"/>
            <a:ext cx="937847" cy="1002975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13" y="2213976"/>
            <a:ext cx="938865" cy="9998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214842" y="1833495"/>
            <a:ext cx="428584" cy="760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00642" y="1983143"/>
            <a:ext cx="1949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Monotype Corsiva" panose="03010101010201010101" pitchFamily="66" charset="0"/>
              </a:rPr>
              <a:t>Одного кольору</a:t>
            </a:r>
            <a:endParaRPr lang="uk-UA" sz="2400" b="1" dirty="0">
              <a:latin typeface="Monotype Corsiva" panose="03010101010201010101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486" y="2444808"/>
            <a:ext cx="4157490" cy="423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164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4719" y="-2669282"/>
            <a:ext cx="6862563" cy="1219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4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83353"/>
            <a:ext cx="3751593" cy="39402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218" y="137484"/>
            <a:ext cx="509626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latin typeface="Monotype Corsiva" panose="03010101010201010101" pitchFamily="66" charset="0"/>
              </a:rPr>
              <a:t>Беремо голку з ниткою </a:t>
            </a:r>
          </a:p>
          <a:p>
            <a:r>
              <a:rPr lang="uk-UA" sz="3200" b="1" dirty="0" smtClean="0">
                <a:latin typeface="Monotype Corsiva" panose="03010101010201010101" pitchFamily="66" charset="0"/>
              </a:rPr>
              <a:t>та клаптик </a:t>
            </a:r>
          </a:p>
          <a:p>
            <a:r>
              <a:rPr lang="uk-UA" sz="3200" b="1" dirty="0" smtClean="0">
                <a:latin typeface="Monotype Corsiva" panose="03010101010201010101" pitchFamily="66" charset="0"/>
              </a:rPr>
              <a:t>тканини і прошиваємо по колу. </a:t>
            </a:r>
          </a:p>
          <a:p>
            <a:r>
              <a:rPr lang="uk-UA" sz="3200" b="1" dirty="0" smtClean="0">
                <a:latin typeface="Monotype Corsiva" panose="03010101010201010101" pitchFamily="66" charset="0"/>
              </a:rPr>
              <a:t>Робимо «зборочку».</a:t>
            </a:r>
            <a:endParaRPr lang="uk-UA" sz="32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640208" y="286086"/>
            <a:ext cx="2720210" cy="2572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464108" y="2591271"/>
            <a:ext cx="39522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Monotype Corsiva" panose="03010101010201010101" pitchFamily="66" charset="0"/>
              </a:rPr>
              <a:t>Проходимо </a:t>
            </a:r>
          </a:p>
          <a:p>
            <a:r>
              <a:rPr lang="uk-UA" sz="3200" b="1" dirty="0" smtClean="0">
                <a:latin typeface="Monotype Corsiva" panose="03010101010201010101" pitchFamily="66" charset="0"/>
              </a:rPr>
              <a:t>голкою повністю круг  та стягуємо його. Потім заповнюємо </a:t>
            </a:r>
            <a:r>
              <a:rPr lang="uk-UA" sz="3200" b="1" dirty="0" err="1" smtClean="0">
                <a:latin typeface="Monotype Corsiva" panose="03010101010201010101" pitchFamily="66" charset="0"/>
              </a:rPr>
              <a:t>синтепоном</a:t>
            </a:r>
            <a:r>
              <a:rPr lang="uk-UA" sz="3200" b="1" dirty="0" smtClean="0">
                <a:latin typeface="Monotype Corsiva" panose="03010101010201010101" pitchFamily="66" charset="0"/>
              </a:rPr>
              <a:t>, стягуємо повністю та зшиваємо.</a:t>
            </a:r>
            <a:endParaRPr lang="uk-UA" sz="3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9110" y="1024290"/>
            <a:ext cx="3165231" cy="2661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3371" y="3829898"/>
            <a:ext cx="2731478" cy="26684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82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358" y="0"/>
            <a:ext cx="12193057" cy="6864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71" r="100000">
                        <a14:foregroundMark x1="40617" y1="15498" x2="40617" y2="15498"/>
                        <a14:foregroundMark x1="41902" y1="19902" x2="41902" y2="19902"/>
                        <a14:foregroundMark x1="67352" y1="7015" x2="67352" y2="7015"/>
                        <a14:backgroundMark x1="58869" y1="34747" x2="58869" y2="34747"/>
                        <a14:backgroundMark x1="60668" y1="27732" x2="60668" y2="27732"/>
                        <a14:backgroundMark x1="88432" y1="44372" x2="88432" y2="44372"/>
                        <a14:backgroundMark x1="87918" y1="55139" x2="87918" y2="55954"/>
                        <a14:backgroundMark x1="26735" y1="78956" x2="31877" y2="58075"/>
                        <a14:backgroundMark x1="28792" y1="46493" x2="28792" y2="46493"/>
                        <a14:backgroundMark x1="29563" y1="45677" x2="35733" y2="37847"/>
                        <a14:backgroundMark x1="31105" y1="90049" x2="31105" y2="92333"/>
                        <a14:backgroundMark x1="32391" y1="94617" x2="32905" y2="95269"/>
                        <a14:backgroundMark x1="34961" y1="96574" x2="35733" y2="97553"/>
                        <a14:backgroundMark x1="35733" y1="97553" x2="39589" y2="97879"/>
                        <a14:backgroundMark x1="38560" y1="91517" x2="41902" y2="92007"/>
                        <a14:backgroundMark x1="54242" y1="82871" x2="54242" y2="82871"/>
                        <a14:backgroundMark x1="53213" y1="76509" x2="53213" y2="76509"/>
                        <a14:backgroundMark x1="52442" y1="73899" x2="52442" y2="73899"/>
                        <a14:backgroundMark x1="52442" y1="71452" x2="52442" y2="71452"/>
                        <a14:backgroundMark x1="53728" y1="38989" x2="53728" y2="38989"/>
                        <a14:backgroundMark x1="53728" y1="34095" x2="53728" y2="34095"/>
                        <a14:backgroundMark x1="57841" y1="31648" x2="57841" y2="31648"/>
                        <a14:backgroundMark x1="42416" y1="19250" x2="42416" y2="19250"/>
                        <a14:backgroundMark x1="67095" y1="52365" x2="67095" y2="52365"/>
                        <a14:backgroundMark x1="70180" y1="47798" x2="70180" y2="47798"/>
                        <a14:backgroundMark x1="71979" y1="45677" x2="71979" y2="45677"/>
                        <a14:backgroundMark x1="98458" y1="90375" x2="98458" y2="9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5633" y="1021055"/>
            <a:ext cx="3706895" cy="58402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10708" y="9518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b="1" dirty="0" smtClean="0">
                <a:latin typeface="Monotype Corsiva" panose="03010101010201010101" pitchFamily="66" charset="0"/>
              </a:rPr>
              <a:t>Проробляємо це зі всіма клаптиками тканини.</a:t>
            </a:r>
            <a:endParaRPr lang="uk-UA" sz="32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497" y="339969"/>
            <a:ext cx="2567354" cy="2672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6474" y="738396"/>
            <a:ext cx="2614246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728" y="4196546"/>
            <a:ext cx="3165231" cy="2063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812396">
            <a:off x="4616900" y="3298627"/>
            <a:ext cx="2719132" cy="34442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927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11" y="3774831"/>
            <a:ext cx="3573209" cy="30831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72020">
            <a:off x="5877" y="3679581"/>
            <a:ext cx="2575343" cy="2223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677" y="156235"/>
            <a:ext cx="48299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Monotype Corsiva" panose="03010101010201010101" pitchFamily="66" charset="0"/>
              </a:rPr>
              <a:t>За допомогою термоклею з'єднуємо дві великі кульки, кольорову (тулуб) та білу (голівка), як показано на картинці.</a:t>
            </a:r>
            <a:endParaRPr lang="uk-UA" sz="3200" b="1" dirty="0"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59978">
            <a:off x="4582752" y="604868"/>
            <a:ext cx="3372237" cy="3048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18444" y="2855252"/>
            <a:ext cx="3590855" cy="3334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25334" flipH="1">
            <a:off x="3327647" y="4045253"/>
            <a:ext cx="3353091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9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5" b="98495" l="0" r="100000">
                        <a14:foregroundMark x1="78500" y1="23656" x2="78500" y2="23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441594">
            <a:off x="4689231" y="2257790"/>
            <a:ext cx="7620000" cy="4429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213388"/>
            <a:ext cx="4173964" cy="52064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248" y="179549"/>
            <a:ext cx="4261473" cy="3249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53" y="3659289"/>
            <a:ext cx="3828620" cy="2877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25153" y="1516098"/>
            <a:ext cx="10738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Monotype Corsiva" panose="03010101010201010101" pitchFamily="66" charset="0"/>
              </a:rPr>
              <a:t>                                    </a:t>
            </a:r>
            <a:r>
              <a:rPr lang="uk-UA" sz="3200" b="1" dirty="0" smtClean="0">
                <a:latin typeface="Monotype Corsiva" panose="03010101010201010101" pitchFamily="66" charset="0"/>
              </a:rPr>
              <a:t>Приклеюємо ручки </a:t>
            </a:r>
          </a:p>
          <a:p>
            <a:r>
              <a:rPr lang="uk-UA" sz="3200" b="1" dirty="0" smtClean="0">
                <a:latin typeface="Monotype Corsiva" panose="03010101010201010101" pitchFamily="66" charset="0"/>
              </a:rPr>
              <a:t>                               (білі маленькі кульки)</a:t>
            </a:r>
          </a:p>
          <a:p>
            <a:r>
              <a:rPr lang="uk-UA" sz="3200" b="1" dirty="0" smtClean="0">
                <a:latin typeface="Monotype Corsiva" panose="03010101010201010101" pitchFamily="66" charset="0"/>
              </a:rPr>
              <a:t>та ніжки (кольорові маленькі кульки)</a:t>
            </a:r>
          </a:p>
        </p:txBody>
      </p:sp>
    </p:spTree>
    <p:extLst>
      <p:ext uri="{BB962C8B-B14F-4D97-AF65-F5344CB8AC3E}">
        <p14:creationId xmlns:p14="http://schemas.microsoft.com/office/powerpoint/2010/main" val="32846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851" y1="74366" x2="29787" y2="99733"/>
                        <a14:foregroundMark x1="33333" y1="81041" x2="80851" y2="82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9109" y="-90219"/>
            <a:ext cx="4903952" cy="6508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86660" y="3164034"/>
            <a:ext cx="2944263" cy="39061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227" y="2056787"/>
            <a:ext cx="3081747" cy="286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7315" y="1266262"/>
            <a:ext cx="3550224" cy="332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231905" y="369464"/>
            <a:ext cx="6123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Monotype Corsiva" panose="03010101010201010101" pitchFamily="66" charset="0"/>
              </a:rPr>
              <a:t>З ниток для в'язання робимо волосся та за допомогою голки з ниткою пришиваємо його до голівки. </a:t>
            </a:r>
            <a:endParaRPr lang="uk-UA" sz="3200" b="1" dirty="0"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486" y="3350102"/>
            <a:ext cx="3542357" cy="3068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383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5793" y="504092"/>
            <a:ext cx="2726207" cy="63539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78132">
            <a:off x="9551610" y="3809423"/>
            <a:ext cx="1299712" cy="3029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738" y="128953"/>
            <a:ext cx="588173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latin typeface="Monotype Corsiva" panose="03010101010201010101" pitchFamily="66" charset="0"/>
              </a:rPr>
              <a:t>Тепер зачіска: зв'язуємо волосся </a:t>
            </a:r>
          </a:p>
          <a:p>
            <a:r>
              <a:rPr lang="uk-UA" sz="3200" b="1" dirty="0" smtClean="0">
                <a:latin typeface="Monotype Corsiva" panose="03010101010201010101" pitchFamily="66" charset="0"/>
              </a:rPr>
              <a:t>по боках в «хвостики» , закріплюємо </a:t>
            </a:r>
          </a:p>
          <a:p>
            <a:r>
              <a:rPr lang="uk-UA" sz="3200" b="1" dirty="0" smtClean="0">
                <a:latin typeface="Monotype Corsiva" panose="03010101010201010101" pitchFamily="66" charset="0"/>
              </a:rPr>
              <a:t>до голови та вкорочуємо </a:t>
            </a:r>
          </a:p>
          <a:p>
            <a:r>
              <a:rPr lang="uk-UA" sz="3200" b="1" dirty="0">
                <a:latin typeface="Monotype Corsiva" panose="03010101010201010101" pitchFamily="66" charset="0"/>
              </a:rPr>
              <a:t> </a:t>
            </a:r>
            <a:r>
              <a:rPr lang="uk-UA" sz="3200" b="1" dirty="0" smtClean="0">
                <a:latin typeface="Monotype Corsiva" panose="03010101010201010101" pitchFamily="66" charset="0"/>
              </a:rPr>
              <a:t> ножицями.</a:t>
            </a:r>
            <a:endParaRPr lang="uk-UA" sz="3200" b="1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63513">
            <a:off x="5794659" y="671524"/>
            <a:ext cx="2707064" cy="2823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38" y="2379714"/>
            <a:ext cx="3157896" cy="2602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920" y="3156133"/>
            <a:ext cx="2706859" cy="3328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775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74" l="0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2636" y="0"/>
            <a:ext cx="4210050" cy="69107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254" y="2914761"/>
            <a:ext cx="2402803" cy="3943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0324">
            <a:off x="10325672" y="3695205"/>
            <a:ext cx="1450767" cy="23823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95" y="269591"/>
            <a:ext cx="3255593" cy="2645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419">
            <a:off x="4710632" y="3270802"/>
            <a:ext cx="3416563" cy="2887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78846">
            <a:off x="808112" y="3268888"/>
            <a:ext cx="2872926" cy="2895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523112" y="164123"/>
            <a:ext cx="48494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latin typeface="Monotype Corsiva" panose="03010101010201010101" pitchFamily="66" charset="0"/>
              </a:rPr>
              <a:t>Прикрашаємо нашу лялечку </a:t>
            </a:r>
          </a:p>
          <a:p>
            <a:r>
              <a:rPr lang="uk-UA" sz="3200" b="1" dirty="0" smtClean="0">
                <a:latin typeface="Monotype Corsiva" panose="03010101010201010101" pitchFamily="66" charset="0"/>
              </a:rPr>
              <a:t>квітами у волоссі та </a:t>
            </a:r>
          </a:p>
          <a:p>
            <a:r>
              <a:rPr lang="uk-UA" sz="3200" b="1" dirty="0" smtClean="0">
                <a:latin typeface="Monotype Corsiva" panose="03010101010201010101" pitchFamily="66" charset="0"/>
              </a:rPr>
              <a:t>малюємо обличчя (очі і щічки)</a:t>
            </a:r>
            <a:endParaRPr lang="uk-UA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088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229</Words>
  <Application>Microsoft Office PowerPoint</Application>
  <PresentationFormat>Произвольный</PresentationFormat>
  <Paragraphs>52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35</cp:revision>
  <dcterms:created xsi:type="dcterms:W3CDTF">2021-01-24T13:06:10Z</dcterms:created>
  <dcterms:modified xsi:type="dcterms:W3CDTF">2023-04-25T05:39:12Z</dcterms:modified>
</cp:coreProperties>
</file>